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617D02-8E6E-4E63-9CEA-406D9629B6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7D2E85A-05F5-4B77-96ED-E286CC11C97F}">
      <dgm:prSet phldrT="[Text]"/>
      <dgm:spPr/>
      <dgm:t>
        <a:bodyPr/>
        <a:lstStyle/>
        <a:p>
          <a:r>
            <a:rPr lang="en-US" dirty="0" smtClean="0"/>
            <a:t>A</a:t>
          </a:r>
          <a:endParaRPr lang="en-IN" dirty="0"/>
        </a:p>
      </dgm:t>
    </dgm:pt>
    <dgm:pt modelId="{720B8A77-28B2-4A60-9BC3-673273721D1F}" type="parTrans" cxnId="{CF2278E2-A1E7-429E-9289-1DC47D889890}">
      <dgm:prSet/>
      <dgm:spPr/>
      <dgm:t>
        <a:bodyPr/>
        <a:lstStyle/>
        <a:p>
          <a:endParaRPr lang="en-IN"/>
        </a:p>
      </dgm:t>
    </dgm:pt>
    <dgm:pt modelId="{9457C144-DD3E-4C92-B47E-292ACF6AC8D5}" type="sibTrans" cxnId="{CF2278E2-A1E7-429E-9289-1DC47D889890}">
      <dgm:prSet/>
      <dgm:spPr/>
      <dgm:t>
        <a:bodyPr/>
        <a:lstStyle/>
        <a:p>
          <a:endParaRPr lang="en-IN"/>
        </a:p>
      </dgm:t>
    </dgm:pt>
    <dgm:pt modelId="{22277ADB-0A65-4009-AA5F-A8A935E90A3C}">
      <dgm:prSet phldrT="[Text]"/>
      <dgm:spPr/>
      <dgm:t>
        <a:bodyPr/>
        <a:lstStyle/>
        <a:p>
          <a:r>
            <a:rPr lang="en-US" dirty="0" smtClean="0"/>
            <a:t>Positional Faithfulness to Strong position</a:t>
          </a:r>
          <a:endParaRPr lang="en-IN" dirty="0"/>
        </a:p>
      </dgm:t>
    </dgm:pt>
    <dgm:pt modelId="{EC57CC7B-AFF7-43E9-B799-C173AC92E2DC}" type="parTrans" cxnId="{9EA9689C-F932-4662-988D-BE72ECFDF522}">
      <dgm:prSet/>
      <dgm:spPr/>
      <dgm:t>
        <a:bodyPr/>
        <a:lstStyle/>
        <a:p>
          <a:endParaRPr lang="en-IN"/>
        </a:p>
      </dgm:t>
    </dgm:pt>
    <dgm:pt modelId="{E616F3D5-848D-488A-B7E3-87D4E41794B0}" type="sibTrans" cxnId="{9EA9689C-F932-4662-988D-BE72ECFDF522}">
      <dgm:prSet/>
      <dgm:spPr/>
      <dgm:t>
        <a:bodyPr/>
        <a:lstStyle/>
        <a:p>
          <a:endParaRPr lang="en-IN"/>
        </a:p>
      </dgm:t>
    </dgm:pt>
    <dgm:pt modelId="{9CC035CF-C080-48CB-8039-D431B36DD1E9}">
      <dgm:prSet phldrT="[Text]"/>
      <dgm:spPr/>
      <dgm:t>
        <a:bodyPr/>
        <a:lstStyle/>
        <a:p>
          <a:r>
            <a:rPr lang="en-US" dirty="0" smtClean="0"/>
            <a:t>Beckman (1998), Lombardi (1999)</a:t>
          </a:r>
          <a:endParaRPr lang="en-IN" dirty="0"/>
        </a:p>
      </dgm:t>
    </dgm:pt>
    <dgm:pt modelId="{098BA1FA-1A49-4C4E-A7DC-57D7ECF43D6C}" type="parTrans" cxnId="{4ECCFBAE-B006-4542-A308-0774205262C7}">
      <dgm:prSet/>
      <dgm:spPr/>
      <dgm:t>
        <a:bodyPr/>
        <a:lstStyle/>
        <a:p>
          <a:endParaRPr lang="en-IN"/>
        </a:p>
      </dgm:t>
    </dgm:pt>
    <dgm:pt modelId="{0F37B89C-EA8A-4F0D-9F29-15E9D583367A}" type="sibTrans" cxnId="{4ECCFBAE-B006-4542-A308-0774205262C7}">
      <dgm:prSet/>
      <dgm:spPr/>
      <dgm:t>
        <a:bodyPr/>
        <a:lstStyle/>
        <a:p>
          <a:endParaRPr lang="en-IN"/>
        </a:p>
      </dgm:t>
    </dgm:pt>
    <dgm:pt modelId="{2ADCEC7D-A3AE-4117-93A2-B7DD4CE10DB5}">
      <dgm:prSet phldrT="[Text]"/>
      <dgm:spPr/>
      <dgm:t>
        <a:bodyPr/>
        <a:lstStyle/>
        <a:p>
          <a:r>
            <a:rPr lang="en-US" dirty="0" smtClean="0"/>
            <a:t>B</a:t>
          </a:r>
          <a:endParaRPr lang="en-IN" dirty="0"/>
        </a:p>
      </dgm:t>
    </dgm:pt>
    <dgm:pt modelId="{DBAD6D4E-0441-43D1-80F4-C8CA69463FB7}" type="parTrans" cxnId="{C7002055-F951-469A-9A42-8559259EFA24}">
      <dgm:prSet/>
      <dgm:spPr/>
      <dgm:t>
        <a:bodyPr/>
        <a:lstStyle/>
        <a:p>
          <a:endParaRPr lang="en-IN"/>
        </a:p>
      </dgm:t>
    </dgm:pt>
    <dgm:pt modelId="{DFBB3CD6-455C-4DB8-A833-0DD8B8D92648}" type="sibTrans" cxnId="{C7002055-F951-469A-9A42-8559259EFA24}">
      <dgm:prSet/>
      <dgm:spPr/>
      <dgm:t>
        <a:bodyPr/>
        <a:lstStyle/>
        <a:p>
          <a:endParaRPr lang="en-IN"/>
        </a:p>
      </dgm:t>
    </dgm:pt>
    <dgm:pt modelId="{D1D52BB4-9064-4080-8B52-C1CCAE8B2842}">
      <dgm:prSet phldrT="[Text]"/>
      <dgm:spPr/>
      <dgm:t>
        <a:bodyPr/>
        <a:lstStyle/>
        <a:p>
          <a:r>
            <a:rPr lang="en-US" dirty="0" smtClean="0"/>
            <a:t>Positional </a:t>
          </a:r>
          <a:r>
            <a:rPr lang="en-US" dirty="0" err="1" smtClean="0"/>
            <a:t>Markedness</a:t>
          </a:r>
          <a:r>
            <a:rPr lang="en-US" dirty="0" smtClean="0"/>
            <a:t> to Strong position</a:t>
          </a:r>
          <a:endParaRPr lang="en-IN" dirty="0"/>
        </a:p>
      </dgm:t>
    </dgm:pt>
    <dgm:pt modelId="{79CB0AB3-B7BA-4F06-A33E-42C1D7E24CA4}" type="parTrans" cxnId="{3F4F7D9F-2426-4E53-A5CC-D48CA936CB3D}">
      <dgm:prSet/>
      <dgm:spPr/>
      <dgm:t>
        <a:bodyPr/>
        <a:lstStyle/>
        <a:p>
          <a:endParaRPr lang="en-IN"/>
        </a:p>
      </dgm:t>
    </dgm:pt>
    <dgm:pt modelId="{DD88EBAF-A3C3-4F82-B89A-A2D34452CCEA}" type="sibTrans" cxnId="{3F4F7D9F-2426-4E53-A5CC-D48CA936CB3D}">
      <dgm:prSet/>
      <dgm:spPr/>
      <dgm:t>
        <a:bodyPr/>
        <a:lstStyle/>
        <a:p>
          <a:endParaRPr lang="en-IN"/>
        </a:p>
      </dgm:t>
    </dgm:pt>
    <dgm:pt modelId="{34B7AADB-D965-414A-A996-92707045F8B8}">
      <dgm:prSet phldrT="[Text]"/>
      <dgm:spPr/>
      <dgm:t>
        <a:bodyPr/>
        <a:lstStyle/>
        <a:p>
          <a:r>
            <a:rPr lang="en-US" dirty="0" smtClean="0"/>
            <a:t>De Lacy (2000, 2001), Smith (2000, 2002)</a:t>
          </a:r>
          <a:endParaRPr lang="en-IN" dirty="0"/>
        </a:p>
      </dgm:t>
    </dgm:pt>
    <dgm:pt modelId="{FC603F55-870D-4912-8F81-8E667E4697ED}" type="parTrans" cxnId="{8B5D7D60-DCB6-4E31-B9AC-FCF6E88E318D}">
      <dgm:prSet/>
      <dgm:spPr/>
      <dgm:t>
        <a:bodyPr/>
        <a:lstStyle/>
        <a:p>
          <a:endParaRPr lang="en-IN"/>
        </a:p>
      </dgm:t>
    </dgm:pt>
    <dgm:pt modelId="{ABE6025D-9A0F-4457-9675-DAA1B79AB069}" type="sibTrans" cxnId="{8B5D7D60-DCB6-4E31-B9AC-FCF6E88E318D}">
      <dgm:prSet/>
      <dgm:spPr/>
      <dgm:t>
        <a:bodyPr/>
        <a:lstStyle/>
        <a:p>
          <a:endParaRPr lang="en-IN"/>
        </a:p>
      </dgm:t>
    </dgm:pt>
    <dgm:pt modelId="{D4C83894-F563-4838-8570-E0E5729CFCFD}">
      <dgm:prSet phldrT="[Text]"/>
      <dgm:spPr/>
      <dgm:t>
        <a:bodyPr/>
        <a:lstStyle/>
        <a:p>
          <a:r>
            <a:rPr lang="en-US" dirty="0" smtClean="0"/>
            <a:t>C</a:t>
          </a:r>
          <a:endParaRPr lang="en-IN" dirty="0"/>
        </a:p>
      </dgm:t>
    </dgm:pt>
    <dgm:pt modelId="{551F327F-8A59-4ED1-81EB-9E199D39CB58}" type="parTrans" cxnId="{F36C4F41-9B18-4611-BC14-98E2AF76DE2A}">
      <dgm:prSet/>
      <dgm:spPr/>
      <dgm:t>
        <a:bodyPr/>
        <a:lstStyle/>
        <a:p>
          <a:endParaRPr lang="en-IN"/>
        </a:p>
      </dgm:t>
    </dgm:pt>
    <dgm:pt modelId="{ADB4AACA-3C06-47D1-B4A3-A0EE7CA2ACA8}" type="sibTrans" cxnId="{F36C4F41-9B18-4611-BC14-98E2AF76DE2A}">
      <dgm:prSet/>
      <dgm:spPr/>
      <dgm:t>
        <a:bodyPr/>
        <a:lstStyle/>
        <a:p>
          <a:endParaRPr lang="en-IN"/>
        </a:p>
      </dgm:t>
    </dgm:pt>
    <dgm:pt modelId="{0B34FAEE-CCB7-4C54-BC4D-77FCBE77C424}">
      <dgm:prSet phldrT="[Text]"/>
      <dgm:spPr/>
      <dgm:t>
        <a:bodyPr/>
        <a:lstStyle/>
        <a:p>
          <a:r>
            <a:rPr lang="en-US" dirty="0" smtClean="0"/>
            <a:t>Licensing Restriction on weak position</a:t>
          </a:r>
          <a:endParaRPr lang="en-IN" dirty="0"/>
        </a:p>
      </dgm:t>
    </dgm:pt>
    <dgm:pt modelId="{E73E8A13-B867-4C1A-8039-CCEADF9E8D64}" type="parTrans" cxnId="{FB6053C4-3738-4C21-872D-53DF576B683D}">
      <dgm:prSet/>
      <dgm:spPr/>
      <dgm:t>
        <a:bodyPr/>
        <a:lstStyle/>
        <a:p>
          <a:endParaRPr lang="en-IN"/>
        </a:p>
      </dgm:t>
    </dgm:pt>
    <dgm:pt modelId="{BF4F20F8-E60F-47BC-BBB4-4131D31D04BA}" type="sibTrans" cxnId="{FB6053C4-3738-4C21-872D-53DF576B683D}">
      <dgm:prSet/>
      <dgm:spPr/>
      <dgm:t>
        <a:bodyPr/>
        <a:lstStyle/>
        <a:p>
          <a:endParaRPr lang="en-IN"/>
        </a:p>
      </dgm:t>
    </dgm:pt>
    <dgm:pt modelId="{6AAA27F0-7F23-4E44-9B5B-11129D2A7167}">
      <dgm:prSet phldrT="[Text]"/>
      <dgm:spPr/>
      <dgm:t>
        <a:bodyPr/>
        <a:lstStyle/>
        <a:p>
          <a:r>
            <a:rPr lang="en-US" dirty="0" err="1" smtClean="0"/>
            <a:t>Kager</a:t>
          </a:r>
          <a:r>
            <a:rPr lang="en-US" dirty="0" smtClean="0"/>
            <a:t> (1996), </a:t>
          </a:r>
          <a:r>
            <a:rPr lang="en-US" dirty="0" err="1" smtClean="0"/>
            <a:t>Zoll</a:t>
          </a:r>
          <a:r>
            <a:rPr lang="en-US" dirty="0" smtClean="0"/>
            <a:t> (1998)</a:t>
          </a:r>
          <a:endParaRPr lang="en-IN" dirty="0"/>
        </a:p>
      </dgm:t>
    </dgm:pt>
    <dgm:pt modelId="{7B95BF94-2C67-4937-8AFB-155DAD7D24E8}" type="parTrans" cxnId="{F842AE12-838A-4EC9-8D1E-2A34255527D3}">
      <dgm:prSet/>
      <dgm:spPr/>
    </dgm:pt>
    <dgm:pt modelId="{4D3AB14A-7D0A-4EDF-AEBB-5C4E111615BB}" type="sibTrans" cxnId="{F842AE12-838A-4EC9-8D1E-2A34255527D3}">
      <dgm:prSet/>
      <dgm:spPr/>
    </dgm:pt>
    <dgm:pt modelId="{F43D61A7-8A0F-4A80-B33F-4EDD662D54C3}" type="pres">
      <dgm:prSet presAssocID="{3D617D02-8E6E-4E63-9CEA-406D9629B6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6F9954D-B2CD-4824-BEF9-F92EAFA61FBA}" type="pres">
      <dgm:prSet presAssocID="{C7D2E85A-05F5-4B77-96ED-E286CC11C97F}" presName="composite" presStyleCnt="0"/>
      <dgm:spPr/>
    </dgm:pt>
    <dgm:pt modelId="{22DC7ADA-F2A1-458B-AC87-07661182034C}" type="pres">
      <dgm:prSet presAssocID="{C7D2E85A-05F5-4B77-96ED-E286CC11C9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EAB676A-27DD-4C0A-AAB8-7139A1D8C078}" type="pres">
      <dgm:prSet presAssocID="{C7D2E85A-05F5-4B77-96ED-E286CC11C97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814DFCA-1D2B-489B-81F3-16E30BD78B5D}" type="pres">
      <dgm:prSet presAssocID="{9457C144-DD3E-4C92-B47E-292ACF6AC8D5}" presName="sp" presStyleCnt="0"/>
      <dgm:spPr/>
    </dgm:pt>
    <dgm:pt modelId="{3456614D-1DA5-4E8C-A97D-7F4B55A1A291}" type="pres">
      <dgm:prSet presAssocID="{2ADCEC7D-A3AE-4117-93A2-B7DD4CE10DB5}" presName="composite" presStyleCnt="0"/>
      <dgm:spPr/>
    </dgm:pt>
    <dgm:pt modelId="{9FFF4F7B-FABF-4309-A711-B1B3A1A75297}" type="pres">
      <dgm:prSet presAssocID="{2ADCEC7D-A3AE-4117-93A2-B7DD4CE10DB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0B598E2-5B6A-429A-BACA-61661BD88701}" type="pres">
      <dgm:prSet presAssocID="{2ADCEC7D-A3AE-4117-93A2-B7DD4CE10DB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501D910-C6BE-4FA7-B12B-64D4E77F0E19}" type="pres">
      <dgm:prSet presAssocID="{DFBB3CD6-455C-4DB8-A833-0DD8B8D92648}" presName="sp" presStyleCnt="0"/>
      <dgm:spPr/>
    </dgm:pt>
    <dgm:pt modelId="{84910F85-7C64-470C-9055-615E16DCE5FE}" type="pres">
      <dgm:prSet presAssocID="{D4C83894-F563-4838-8570-E0E5729CFCFD}" presName="composite" presStyleCnt="0"/>
      <dgm:spPr/>
    </dgm:pt>
    <dgm:pt modelId="{93F577D1-F104-4D2D-AB14-7C778AC1FE40}" type="pres">
      <dgm:prSet presAssocID="{D4C83894-F563-4838-8570-E0E5729CFCF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670FA6C-D1EF-473B-AE2D-F8087A208E26}" type="pres">
      <dgm:prSet presAssocID="{D4C83894-F563-4838-8570-E0E5729CFCF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EA9689C-F932-4662-988D-BE72ECFDF522}" srcId="{C7D2E85A-05F5-4B77-96ED-E286CC11C97F}" destId="{22277ADB-0A65-4009-AA5F-A8A935E90A3C}" srcOrd="0" destOrd="0" parTransId="{EC57CC7B-AFF7-43E9-B799-C173AC92E2DC}" sibTransId="{E616F3D5-848D-488A-B7E3-87D4E41794B0}"/>
    <dgm:cxn modelId="{F36C4F41-9B18-4611-BC14-98E2AF76DE2A}" srcId="{3D617D02-8E6E-4E63-9CEA-406D9629B655}" destId="{D4C83894-F563-4838-8570-E0E5729CFCFD}" srcOrd="2" destOrd="0" parTransId="{551F327F-8A59-4ED1-81EB-9E199D39CB58}" sibTransId="{ADB4AACA-3C06-47D1-B4A3-A0EE7CA2ACA8}"/>
    <dgm:cxn modelId="{FB6053C4-3738-4C21-872D-53DF576B683D}" srcId="{D4C83894-F563-4838-8570-E0E5729CFCFD}" destId="{0B34FAEE-CCB7-4C54-BC4D-77FCBE77C424}" srcOrd="0" destOrd="0" parTransId="{E73E8A13-B867-4C1A-8039-CCEADF9E8D64}" sibTransId="{BF4F20F8-E60F-47BC-BBB4-4131D31D04BA}"/>
    <dgm:cxn modelId="{F6959AD5-0495-4D25-8110-A9F10F9B3655}" type="presOf" srcId="{3D617D02-8E6E-4E63-9CEA-406D9629B655}" destId="{F43D61A7-8A0F-4A80-B33F-4EDD662D54C3}" srcOrd="0" destOrd="0" presId="urn:microsoft.com/office/officeart/2005/8/layout/chevron2"/>
    <dgm:cxn modelId="{2C5339C5-A6D0-46A8-B1CC-E45DC7A8CB26}" type="presOf" srcId="{34B7AADB-D965-414A-A996-92707045F8B8}" destId="{80B598E2-5B6A-429A-BACA-61661BD88701}" srcOrd="0" destOrd="1" presId="urn:microsoft.com/office/officeart/2005/8/layout/chevron2"/>
    <dgm:cxn modelId="{1638C0B1-23AE-4209-96A0-40F984054B73}" type="presOf" srcId="{0B34FAEE-CCB7-4C54-BC4D-77FCBE77C424}" destId="{1670FA6C-D1EF-473B-AE2D-F8087A208E26}" srcOrd="0" destOrd="0" presId="urn:microsoft.com/office/officeart/2005/8/layout/chevron2"/>
    <dgm:cxn modelId="{4ECCFBAE-B006-4542-A308-0774205262C7}" srcId="{C7D2E85A-05F5-4B77-96ED-E286CC11C97F}" destId="{9CC035CF-C080-48CB-8039-D431B36DD1E9}" srcOrd="1" destOrd="0" parTransId="{098BA1FA-1A49-4C4E-A7DC-57D7ECF43D6C}" sibTransId="{0F37B89C-EA8A-4F0D-9F29-15E9D583367A}"/>
    <dgm:cxn modelId="{6B4CF780-C071-4965-9752-04E3B8349BC2}" type="presOf" srcId="{C7D2E85A-05F5-4B77-96ED-E286CC11C97F}" destId="{22DC7ADA-F2A1-458B-AC87-07661182034C}" srcOrd="0" destOrd="0" presId="urn:microsoft.com/office/officeart/2005/8/layout/chevron2"/>
    <dgm:cxn modelId="{CF2278E2-A1E7-429E-9289-1DC47D889890}" srcId="{3D617D02-8E6E-4E63-9CEA-406D9629B655}" destId="{C7D2E85A-05F5-4B77-96ED-E286CC11C97F}" srcOrd="0" destOrd="0" parTransId="{720B8A77-28B2-4A60-9BC3-673273721D1F}" sibTransId="{9457C144-DD3E-4C92-B47E-292ACF6AC8D5}"/>
    <dgm:cxn modelId="{38E0DF77-0E10-4875-90A6-31CAEE4A9B71}" type="presOf" srcId="{9CC035CF-C080-48CB-8039-D431B36DD1E9}" destId="{4EAB676A-27DD-4C0A-AAB8-7139A1D8C078}" srcOrd="0" destOrd="1" presId="urn:microsoft.com/office/officeart/2005/8/layout/chevron2"/>
    <dgm:cxn modelId="{213934C9-C562-4BA6-A6A0-897CD6DCFA0F}" type="presOf" srcId="{D4C83894-F563-4838-8570-E0E5729CFCFD}" destId="{93F577D1-F104-4D2D-AB14-7C778AC1FE40}" srcOrd="0" destOrd="0" presId="urn:microsoft.com/office/officeart/2005/8/layout/chevron2"/>
    <dgm:cxn modelId="{C7002055-F951-469A-9A42-8559259EFA24}" srcId="{3D617D02-8E6E-4E63-9CEA-406D9629B655}" destId="{2ADCEC7D-A3AE-4117-93A2-B7DD4CE10DB5}" srcOrd="1" destOrd="0" parTransId="{DBAD6D4E-0441-43D1-80F4-C8CA69463FB7}" sibTransId="{DFBB3CD6-455C-4DB8-A833-0DD8B8D92648}"/>
    <dgm:cxn modelId="{C553F165-FBF9-41C5-B6B9-5D0810800280}" type="presOf" srcId="{2ADCEC7D-A3AE-4117-93A2-B7DD4CE10DB5}" destId="{9FFF4F7B-FABF-4309-A711-B1B3A1A75297}" srcOrd="0" destOrd="0" presId="urn:microsoft.com/office/officeart/2005/8/layout/chevron2"/>
    <dgm:cxn modelId="{C4D84C70-EC0C-43BD-B73E-EB830B9FF160}" type="presOf" srcId="{6AAA27F0-7F23-4E44-9B5B-11129D2A7167}" destId="{1670FA6C-D1EF-473B-AE2D-F8087A208E26}" srcOrd="0" destOrd="1" presId="urn:microsoft.com/office/officeart/2005/8/layout/chevron2"/>
    <dgm:cxn modelId="{E001D7DA-1D9F-40F1-B461-811D56154437}" type="presOf" srcId="{22277ADB-0A65-4009-AA5F-A8A935E90A3C}" destId="{4EAB676A-27DD-4C0A-AAB8-7139A1D8C078}" srcOrd="0" destOrd="0" presId="urn:microsoft.com/office/officeart/2005/8/layout/chevron2"/>
    <dgm:cxn modelId="{3F4F7D9F-2426-4E53-A5CC-D48CA936CB3D}" srcId="{2ADCEC7D-A3AE-4117-93A2-B7DD4CE10DB5}" destId="{D1D52BB4-9064-4080-8B52-C1CCAE8B2842}" srcOrd="0" destOrd="0" parTransId="{79CB0AB3-B7BA-4F06-A33E-42C1D7E24CA4}" sibTransId="{DD88EBAF-A3C3-4F82-B89A-A2D34452CCEA}"/>
    <dgm:cxn modelId="{F842AE12-838A-4EC9-8D1E-2A34255527D3}" srcId="{D4C83894-F563-4838-8570-E0E5729CFCFD}" destId="{6AAA27F0-7F23-4E44-9B5B-11129D2A7167}" srcOrd="1" destOrd="0" parTransId="{7B95BF94-2C67-4937-8AFB-155DAD7D24E8}" sibTransId="{4D3AB14A-7D0A-4EDF-AEBB-5C4E111615BB}"/>
    <dgm:cxn modelId="{8B5D7D60-DCB6-4E31-B9AC-FCF6E88E318D}" srcId="{2ADCEC7D-A3AE-4117-93A2-B7DD4CE10DB5}" destId="{34B7AADB-D965-414A-A996-92707045F8B8}" srcOrd="1" destOrd="0" parTransId="{FC603F55-870D-4912-8F81-8E667E4697ED}" sibTransId="{ABE6025D-9A0F-4457-9675-DAA1B79AB069}"/>
    <dgm:cxn modelId="{C362FEF1-F64F-40BA-9E60-80BCD2F8A50F}" type="presOf" srcId="{D1D52BB4-9064-4080-8B52-C1CCAE8B2842}" destId="{80B598E2-5B6A-429A-BACA-61661BD88701}" srcOrd="0" destOrd="0" presId="urn:microsoft.com/office/officeart/2005/8/layout/chevron2"/>
    <dgm:cxn modelId="{A83C918D-B756-427E-955A-1C9B5206167B}" type="presParOf" srcId="{F43D61A7-8A0F-4A80-B33F-4EDD662D54C3}" destId="{D6F9954D-B2CD-4824-BEF9-F92EAFA61FBA}" srcOrd="0" destOrd="0" presId="urn:microsoft.com/office/officeart/2005/8/layout/chevron2"/>
    <dgm:cxn modelId="{735E87E5-2750-49DA-8D5E-581FBC8FE486}" type="presParOf" srcId="{D6F9954D-B2CD-4824-BEF9-F92EAFA61FBA}" destId="{22DC7ADA-F2A1-458B-AC87-07661182034C}" srcOrd="0" destOrd="0" presId="urn:microsoft.com/office/officeart/2005/8/layout/chevron2"/>
    <dgm:cxn modelId="{54156A3C-D842-453D-A583-AEAAE6BE4794}" type="presParOf" srcId="{D6F9954D-B2CD-4824-BEF9-F92EAFA61FBA}" destId="{4EAB676A-27DD-4C0A-AAB8-7139A1D8C078}" srcOrd="1" destOrd="0" presId="urn:microsoft.com/office/officeart/2005/8/layout/chevron2"/>
    <dgm:cxn modelId="{662F1DDA-1264-4C5A-A4FF-D50011275224}" type="presParOf" srcId="{F43D61A7-8A0F-4A80-B33F-4EDD662D54C3}" destId="{E814DFCA-1D2B-489B-81F3-16E30BD78B5D}" srcOrd="1" destOrd="0" presId="urn:microsoft.com/office/officeart/2005/8/layout/chevron2"/>
    <dgm:cxn modelId="{C5E72022-2F8E-4342-B4B8-2D67E8E4CC5E}" type="presParOf" srcId="{F43D61A7-8A0F-4A80-B33F-4EDD662D54C3}" destId="{3456614D-1DA5-4E8C-A97D-7F4B55A1A291}" srcOrd="2" destOrd="0" presId="urn:microsoft.com/office/officeart/2005/8/layout/chevron2"/>
    <dgm:cxn modelId="{C1128EC7-2325-49B8-9216-2202A24C5D05}" type="presParOf" srcId="{3456614D-1DA5-4E8C-A97D-7F4B55A1A291}" destId="{9FFF4F7B-FABF-4309-A711-B1B3A1A75297}" srcOrd="0" destOrd="0" presId="urn:microsoft.com/office/officeart/2005/8/layout/chevron2"/>
    <dgm:cxn modelId="{4327AF58-670F-4A6F-9C31-9369A5F9AF76}" type="presParOf" srcId="{3456614D-1DA5-4E8C-A97D-7F4B55A1A291}" destId="{80B598E2-5B6A-429A-BACA-61661BD88701}" srcOrd="1" destOrd="0" presId="urn:microsoft.com/office/officeart/2005/8/layout/chevron2"/>
    <dgm:cxn modelId="{6B8067E1-64D4-4B13-85F3-9BA34C7FF4D7}" type="presParOf" srcId="{F43D61A7-8A0F-4A80-B33F-4EDD662D54C3}" destId="{5501D910-C6BE-4FA7-B12B-64D4E77F0E19}" srcOrd="3" destOrd="0" presId="urn:microsoft.com/office/officeart/2005/8/layout/chevron2"/>
    <dgm:cxn modelId="{14B9CFBC-7B14-4638-A6F8-50CCF5B6E08E}" type="presParOf" srcId="{F43D61A7-8A0F-4A80-B33F-4EDD662D54C3}" destId="{84910F85-7C64-470C-9055-615E16DCE5FE}" srcOrd="4" destOrd="0" presId="urn:microsoft.com/office/officeart/2005/8/layout/chevron2"/>
    <dgm:cxn modelId="{1935A0E3-8830-4AF3-98D2-82BAB99B884E}" type="presParOf" srcId="{84910F85-7C64-470C-9055-615E16DCE5FE}" destId="{93F577D1-F104-4D2D-AB14-7C778AC1FE40}" srcOrd="0" destOrd="0" presId="urn:microsoft.com/office/officeart/2005/8/layout/chevron2"/>
    <dgm:cxn modelId="{1EC99642-E876-4249-B4CC-F60A6B4AFE26}" type="presParOf" srcId="{84910F85-7C64-470C-9055-615E16DCE5FE}" destId="{1670FA6C-D1EF-473B-AE2D-F8087A208E26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F86A4-8634-42FB-8EF6-A8184C535FD0}" type="datetimeFigureOut">
              <a:rPr lang="en-US" smtClean="0"/>
              <a:pPr/>
              <a:t>2/19/2009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2D06B-8046-4982-8523-FBB868542EE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Positional Faithfulness for weak positions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Paroma</a:t>
            </a:r>
            <a:r>
              <a:rPr lang="en-US" dirty="0" smtClean="0"/>
              <a:t> </a:t>
            </a:r>
            <a:r>
              <a:rPr lang="en-US" dirty="0" err="1" smtClean="0"/>
              <a:t>Sanyal</a:t>
            </a:r>
            <a:endParaRPr lang="en-US" dirty="0" smtClean="0"/>
          </a:p>
          <a:p>
            <a:r>
              <a:rPr lang="en-US" dirty="0" smtClean="0"/>
              <a:t>EFL- University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Morphological environment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/</a:t>
            </a:r>
            <a:r>
              <a:rPr lang="en-US" dirty="0" err="1" smtClean="0"/>
              <a:t>ma</a:t>
            </a:r>
            <a:r>
              <a:rPr lang="en-US" b="1" dirty="0" err="1" smtClean="0"/>
              <a:t>ŋa</a:t>
            </a:r>
            <a:r>
              <a:rPr lang="en-US" dirty="0" err="1" smtClean="0"/>
              <a:t>l-nda</a:t>
            </a:r>
            <a:r>
              <a:rPr lang="en-US" dirty="0" smtClean="0"/>
              <a:t>/	</a:t>
            </a:r>
            <a:r>
              <a:rPr lang="en-US" dirty="0" smtClean="0"/>
              <a:t>	</a:t>
            </a:r>
            <a:r>
              <a:rPr lang="en-US" dirty="0" err="1" smtClean="0"/>
              <a:t>ma.</a:t>
            </a:r>
            <a:r>
              <a:rPr lang="en-US" b="1" dirty="0" err="1" smtClean="0"/>
              <a:t>ŋaa</a:t>
            </a:r>
            <a:r>
              <a:rPr lang="en-US" dirty="0" err="1" smtClean="0"/>
              <a:t>l.nda</a:t>
            </a:r>
            <a:r>
              <a:rPr lang="en-US" dirty="0" smtClean="0"/>
              <a:t>	‘clay</a:t>
            </a:r>
            <a:r>
              <a:rPr lang="en-US" dirty="0" smtClean="0"/>
              <a:t>’</a:t>
            </a:r>
          </a:p>
          <a:p>
            <a:pPr lvl="0">
              <a:buNone/>
            </a:pPr>
            <a:endParaRPr lang="en-IN" dirty="0" smtClean="0"/>
          </a:p>
          <a:p>
            <a:pPr lvl="0"/>
            <a:r>
              <a:rPr lang="en-US" dirty="0" smtClean="0"/>
              <a:t>/</a:t>
            </a:r>
            <a:r>
              <a:rPr lang="en-US" dirty="0" err="1" smtClean="0"/>
              <a:t>wuluŋ</a:t>
            </a:r>
            <a:r>
              <a:rPr lang="en-US" b="1" dirty="0" err="1" smtClean="0"/>
              <a:t>gu</a:t>
            </a:r>
            <a:r>
              <a:rPr lang="en-US" dirty="0" err="1" smtClean="0"/>
              <a:t>ɾ-nda</a:t>
            </a:r>
            <a:r>
              <a:rPr lang="en-US" dirty="0" smtClean="0"/>
              <a:t>/	</a:t>
            </a:r>
            <a:r>
              <a:rPr lang="en-US" dirty="0" err="1" smtClean="0"/>
              <a:t>wu.luŋ.</a:t>
            </a:r>
            <a:r>
              <a:rPr lang="en-US" b="1" dirty="0" err="1" smtClean="0"/>
              <a:t>gu</a:t>
            </a:r>
            <a:r>
              <a:rPr lang="en-US" dirty="0" err="1" smtClean="0"/>
              <a:t>ɾ.nda</a:t>
            </a:r>
            <a:r>
              <a:rPr lang="en-US" dirty="0" smtClean="0"/>
              <a:t>  ‘lightning</a:t>
            </a:r>
            <a:r>
              <a:rPr lang="en-US" dirty="0" smtClean="0"/>
              <a:t>’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			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	* </a:t>
            </a:r>
            <a:r>
              <a:rPr lang="en-US" dirty="0" err="1" smtClean="0"/>
              <a:t>wu.luŋ.</a:t>
            </a:r>
            <a:r>
              <a:rPr lang="en-US" b="1" dirty="0" err="1" smtClean="0"/>
              <a:t>guu</a:t>
            </a:r>
            <a:r>
              <a:rPr lang="en-US" dirty="0" err="1" smtClean="0"/>
              <a:t>ɾ.nda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Bangla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Vowel Harmony</a:t>
            </a:r>
          </a:p>
          <a:p>
            <a:r>
              <a:rPr lang="en-US" dirty="0" smtClean="0"/>
              <a:t>No prominence induced augmentation or reduction</a:t>
            </a:r>
          </a:p>
          <a:p>
            <a:r>
              <a:rPr lang="en-US" dirty="0" smtClean="0"/>
              <a:t>All vowels in all positions!</a:t>
            </a:r>
          </a:p>
          <a:p>
            <a:r>
              <a:rPr lang="en-US" dirty="0" smtClean="0"/>
              <a:t>Initial /a/ resists any alternation</a:t>
            </a:r>
          </a:p>
          <a:p>
            <a:r>
              <a:rPr lang="en-US" dirty="0" smtClean="0"/>
              <a:t>Final /a/ shows up as lexical variation</a:t>
            </a:r>
          </a:p>
          <a:p>
            <a:r>
              <a:rPr lang="en-US" dirty="0" smtClean="0"/>
              <a:t>Initial /</a:t>
            </a:r>
            <a:r>
              <a:rPr lang="en-US" dirty="0" err="1" smtClean="0"/>
              <a:t>i</a:t>
            </a:r>
            <a:r>
              <a:rPr lang="en-US" dirty="0" smtClean="0"/>
              <a:t>/ shows lexical variation</a:t>
            </a:r>
          </a:p>
          <a:p>
            <a:r>
              <a:rPr lang="en-US" dirty="0" smtClean="0"/>
              <a:t>Final /</a:t>
            </a:r>
            <a:r>
              <a:rPr lang="en-US" dirty="0" err="1" smtClean="0"/>
              <a:t>i</a:t>
            </a:r>
            <a:r>
              <a:rPr lang="en-US" dirty="0" smtClean="0"/>
              <a:t>/ is without any alternation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Strong and weak positions are not very different from each other in the context morphological and phonological processes</a:t>
            </a:r>
            <a:endParaRPr lang="en-IN" dirty="0" smtClean="0"/>
          </a:p>
          <a:p>
            <a:pPr lvl="0"/>
            <a:r>
              <a:rPr lang="en-US" dirty="0" smtClean="0"/>
              <a:t>Strong positions prefer augmentation. This might be blocked by dominant faithfulness requirement in the language.</a:t>
            </a:r>
            <a:endParaRPr lang="en-IN" dirty="0" smtClean="0"/>
          </a:p>
          <a:p>
            <a:pPr lvl="0"/>
            <a:r>
              <a:rPr lang="en-US" dirty="0" smtClean="0"/>
              <a:t>Weak positions prefer reduction. Again this might be blocked by dominant faithfulness requirement in the language.</a:t>
            </a:r>
            <a:endParaRPr lang="en-IN" dirty="0" smtClean="0"/>
          </a:p>
          <a:p>
            <a:r>
              <a:rPr lang="en-US" dirty="0" smtClean="0"/>
              <a:t>Additionally strong positions do not prefer to undergo reduction and weak positions resist augmentation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Summarizing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Positional Identity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Positional </a:t>
                      </a:r>
                      <a:r>
                        <a:rPr lang="en-US" sz="1800" dirty="0" err="1">
                          <a:latin typeface="Times New Roman"/>
                          <a:ea typeface="Calibri"/>
                        </a:rPr>
                        <a:t>markedness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Strong position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PI/</a:t>
                      </a:r>
                      <a:r>
                        <a:rPr lang="en-US" sz="1800" dirty="0" err="1">
                          <a:latin typeface="Times New Roman"/>
                          <a:ea typeface="Calibri"/>
                        </a:rPr>
                        <a:t>Str</a:t>
                      </a:r>
                      <a:r>
                        <a:rPr lang="en-US" sz="1800" dirty="0">
                          <a:latin typeface="Times New Roman"/>
                          <a:ea typeface="Calibri"/>
                        </a:rPr>
                        <a:t>: Positional Identity for strong position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Block neutralization in Strong position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</a:rPr>
                        <a:t>*M/Str: Positional markedness for strong position</a:t>
                      </a:r>
                      <a:endParaRPr lang="en-IN" sz="3600"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</a:rPr>
                        <a:t>Motivate augmentation in strong position</a:t>
                      </a:r>
                      <a:endParaRPr lang="en-IN" sz="3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</a:rPr>
                        <a:t>Weak position</a:t>
                      </a:r>
                      <a:endParaRPr lang="en-IN" sz="3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</a:rPr>
                        <a:t>PI/Wk: Positional Identity for weak position</a:t>
                      </a:r>
                      <a:endParaRPr lang="en-IN" sz="3600"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</a:rPr>
                        <a:t>Block augmentation in weak position</a:t>
                      </a:r>
                      <a:endParaRPr lang="en-IN" sz="3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*M/Wk: Positional </a:t>
                      </a:r>
                      <a:r>
                        <a:rPr lang="en-US" sz="1800" dirty="0" err="1">
                          <a:latin typeface="Times New Roman"/>
                          <a:ea typeface="Calibri"/>
                        </a:rPr>
                        <a:t>markedness</a:t>
                      </a:r>
                      <a:r>
                        <a:rPr lang="en-US" sz="1800" dirty="0">
                          <a:latin typeface="Times New Roman"/>
                          <a:ea typeface="Calibri"/>
                        </a:rPr>
                        <a:t> for weak position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</a:rPr>
                        <a:t>Motivate neutralization in weak position</a:t>
                      </a:r>
                      <a:endParaRPr lang="en-IN" sz="3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interesting cases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Dutch- Jennifer Smith</a:t>
            </a:r>
          </a:p>
          <a:p>
            <a:r>
              <a:rPr lang="en-US" dirty="0" smtClean="0"/>
              <a:t>Obligatory onset in strong position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ONSET/</a:t>
            </a:r>
            <a:r>
              <a:rPr lang="el-GR" sz="2400" dirty="0" smtClean="0"/>
              <a:t>σ</a:t>
            </a:r>
            <a:r>
              <a:rPr lang="en-US" sz="2400" dirty="0" smtClean="0"/>
              <a:t>’ &gt;&gt; IDENT &gt;&gt; ONSET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		or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IDENT/</a:t>
            </a:r>
            <a:r>
              <a:rPr lang="el-GR" sz="2400" dirty="0" smtClean="0"/>
              <a:t>σ</a:t>
            </a:r>
            <a:r>
              <a:rPr lang="en-US" sz="2400" dirty="0" smtClean="0"/>
              <a:t>̆ &gt;&gt; ONSET &gt;&gt; IDENT</a:t>
            </a:r>
          </a:p>
          <a:p>
            <a:r>
              <a:rPr lang="en-US" dirty="0" err="1" smtClean="0"/>
              <a:t>Shimakonde</a:t>
            </a:r>
            <a:r>
              <a:rPr lang="en-US" dirty="0" smtClean="0"/>
              <a:t>- Laura </a:t>
            </a:r>
            <a:r>
              <a:rPr lang="en-US" dirty="0" err="1" smtClean="0"/>
              <a:t>J.Downing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Stress controlled reduction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Vowel harmony</a:t>
            </a:r>
            <a:endParaRPr lang="en-IN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Constraints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and Weak positions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Strong Position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 </a:t>
                      </a:r>
                      <a:r>
                        <a:rPr lang="en-US" dirty="0" smtClean="0"/>
                        <a:t>Position!</a:t>
                      </a:r>
                      <a:endParaRPr lang="en-IN" dirty="0"/>
                    </a:p>
                  </a:txBody>
                  <a:tcPr/>
                </a:tc>
              </a:tr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Word Initial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Word Final</a:t>
                      </a:r>
                      <a:endParaRPr lang="en-IN" dirty="0"/>
                    </a:p>
                  </a:txBody>
                  <a:tcPr/>
                </a:tc>
              </a:tr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Head of Foot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Non-head</a:t>
                      </a:r>
                      <a:r>
                        <a:rPr lang="en-US" baseline="0" dirty="0" smtClean="0"/>
                        <a:t> of Foot</a:t>
                      </a:r>
                      <a:endParaRPr lang="en-IN" dirty="0"/>
                    </a:p>
                  </a:txBody>
                  <a:tcPr/>
                </a:tc>
              </a:tr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Stressed syllable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Unstressed syllable</a:t>
                      </a:r>
                      <a:endParaRPr lang="en-IN" dirty="0"/>
                    </a:p>
                  </a:txBody>
                  <a:tcPr/>
                </a:tc>
              </a:tr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Root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Affix</a:t>
                      </a:r>
                      <a:endParaRPr lang="en-IN" dirty="0"/>
                    </a:p>
                  </a:txBody>
                  <a:tcPr/>
                </a:tc>
              </a:tr>
              <a:tr h="709615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Faithfulness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Positional Faithfulness is interpreted as positional faithfulness to a strong position</a:t>
            </a:r>
          </a:p>
          <a:p>
            <a:pPr algn="just"/>
            <a:r>
              <a:rPr lang="en-US" dirty="0" err="1" smtClean="0"/>
              <a:t>Ident</a:t>
            </a:r>
            <a:r>
              <a:rPr lang="en-US" dirty="0" smtClean="0"/>
              <a:t>-Pos [F]: Segments in position (Pos) in the output sequence for the feature [F] should correspond to segments in position (Pos) for the feature [F] in the input sequence </a:t>
            </a:r>
          </a:p>
          <a:p>
            <a:pPr algn="just"/>
            <a:r>
              <a:rPr lang="en-US" dirty="0" err="1" smtClean="0"/>
              <a:t>Ident</a:t>
            </a:r>
            <a:r>
              <a:rPr lang="en-US" dirty="0" smtClean="0"/>
              <a:t>-Pos [F] &gt;&gt; </a:t>
            </a:r>
            <a:r>
              <a:rPr lang="en-US" dirty="0" err="1" smtClean="0"/>
              <a:t>Ident</a:t>
            </a:r>
            <a:r>
              <a:rPr lang="en-US" dirty="0" smtClean="0"/>
              <a:t> [F]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Neutralization restricted to weak position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Ident</a:t>
            </a:r>
            <a:r>
              <a:rPr lang="en-US" dirty="0" smtClean="0"/>
              <a:t> [F]/ </a:t>
            </a:r>
            <a:r>
              <a:rPr lang="en-US" dirty="0" err="1" smtClean="0"/>
              <a:t>Str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&gt;&gt;</a:t>
            </a:r>
          </a:p>
          <a:p>
            <a:pPr algn="ctr">
              <a:buNone/>
            </a:pPr>
            <a:r>
              <a:rPr lang="en-US" dirty="0" smtClean="0"/>
              <a:t>*M</a:t>
            </a:r>
          </a:p>
          <a:p>
            <a:pPr algn="ctr">
              <a:buNone/>
            </a:pPr>
            <a:r>
              <a:rPr lang="en-US" dirty="0" smtClean="0"/>
              <a:t>&gt;&gt;</a:t>
            </a:r>
          </a:p>
          <a:p>
            <a:pPr algn="ctr">
              <a:buNone/>
            </a:pPr>
            <a:r>
              <a:rPr lang="en-US" dirty="0" err="1" smtClean="0"/>
              <a:t>Ident</a:t>
            </a:r>
            <a:r>
              <a:rPr lang="en-US" dirty="0" smtClean="0"/>
              <a:t> [F] 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Augmentation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Positional augmentation is a term coined by Cheryl </a:t>
            </a:r>
            <a:r>
              <a:rPr lang="en-US" dirty="0" err="1" smtClean="0"/>
              <a:t>Zoll</a:t>
            </a:r>
            <a:r>
              <a:rPr lang="en-US" dirty="0" smtClean="0"/>
              <a:t> to refer to refer to the </a:t>
            </a:r>
            <a:r>
              <a:rPr lang="en-US" dirty="0" err="1" smtClean="0"/>
              <a:t>markedness</a:t>
            </a:r>
            <a:r>
              <a:rPr lang="en-US" dirty="0" smtClean="0"/>
              <a:t> requirement of licensing more salient segmental material in strong positions.</a:t>
            </a:r>
          </a:p>
          <a:p>
            <a:r>
              <a:rPr lang="en-US" dirty="0" smtClean="0"/>
              <a:t>This </a:t>
            </a:r>
            <a:r>
              <a:rPr lang="en-US" dirty="0" err="1" smtClean="0"/>
              <a:t>markedness</a:t>
            </a:r>
            <a:r>
              <a:rPr lang="en-US" dirty="0" smtClean="0"/>
              <a:t> when </a:t>
            </a:r>
            <a:r>
              <a:rPr lang="en-US" dirty="0" smtClean="0"/>
              <a:t>dominating constraint </a:t>
            </a:r>
            <a:r>
              <a:rPr lang="en-US" dirty="0" smtClean="0"/>
              <a:t>may result in a variety of faithfulness and </a:t>
            </a:r>
            <a:r>
              <a:rPr lang="en-US" dirty="0" err="1" smtClean="0"/>
              <a:t>markedness</a:t>
            </a:r>
            <a:r>
              <a:rPr lang="en-US" dirty="0" smtClean="0"/>
              <a:t> constraint violations.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Jennifer Smith (2002)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32500" lnSpcReduction="20000"/>
          </a:bodyPr>
          <a:lstStyle/>
          <a:p>
            <a:pPr>
              <a:buNone/>
            </a:pPr>
            <a:r>
              <a:rPr lang="en-US" sz="5600" b="1" dirty="0" smtClean="0"/>
              <a:t>σ</a:t>
            </a:r>
            <a:r>
              <a:rPr lang="en-US" sz="5600" b="1" dirty="0" smtClean="0"/>
              <a:t>ʹ</a:t>
            </a:r>
            <a:endParaRPr lang="en-IN" sz="5600" b="1" dirty="0" smtClean="0"/>
          </a:p>
          <a:p>
            <a:pPr>
              <a:buNone/>
            </a:pPr>
            <a:r>
              <a:rPr lang="en-US" sz="5600" i="1" dirty="0" smtClean="0"/>
              <a:t>High-sonority peak</a:t>
            </a:r>
            <a:endParaRPr lang="en-IN" sz="5600" i="1" dirty="0" smtClean="0"/>
          </a:p>
          <a:p>
            <a:pPr>
              <a:buNone/>
            </a:pPr>
            <a:r>
              <a:rPr lang="en-IN" sz="4900" dirty="0" err="1" smtClean="0"/>
              <a:t>Zabiče</a:t>
            </a:r>
            <a:r>
              <a:rPr lang="en-IN" sz="4900" dirty="0" smtClean="0"/>
              <a:t> Slovene (</a:t>
            </a:r>
            <a:r>
              <a:rPr lang="en-IN" sz="4900" dirty="0" err="1" smtClean="0"/>
              <a:t>Crosswhite</a:t>
            </a:r>
            <a:r>
              <a:rPr lang="en-IN" sz="4900" dirty="0" smtClean="0"/>
              <a:t> 1999);</a:t>
            </a:r>
          </a:p>
          <a:p>
            <a:pPr>
              <a:buNone/>
            </a:pPr>
            <a:r>
              <a:rPr lang="en-IN" sz="4900" dirty="0" err="1" smtClean="0"/>
              <a:t>Mokshan</a:t>
            </a:r>
            <a:r>
              <a:rPr lang="en-IN" sz="4900" dirty="0" smtClean="0"/>
              <a:t> </a:t>
            </a:r>
            <a:r>
              <a:rPr lang="en-IN" sz="4900" dirty="0" err="1" smtClean="0"/>
              <a:t>Mordwin</a:t>
            </a:r>
            <a:r>
              <a:rPr lang="en-IN" sz="4900" dirty="0" smtClean="0"/>
              <a:t> (</a:t>
            </a:r>
            <a:r>
              <a:rPr lang="en-IN" sz="4900" dirty="0" err="1" smtClean="0"/>
              <a:t>Kenstowicz</a:t>
            </a:r>
            <a:r>
              <a:rPr lang="en-IN" sz="4900" dirty="0" smtClean="0"/>
              <a:t> 1994</a:t>
            </a:r>
            <a:r>
              <a:rPr lang="en-IN" sz="4900" dirty="0" smtClean="0"/>
              <a:t>)</a:t>
            </a:r>
          </a:p>
          <a:p>
            <a:pPr>
              <a:buNone/>
            </a:pPr>
            <a:endParaRPr lang="en-IN" sz="4900" dirty="0" smtClean="0"/>
          </a:p>
          <a:p>
            <a:pPr>
              <a:buNone/>
            </a:pPr>
            <a:r>
              <a:rPr lang="en-US" sz="5600" i="1" dirty="0" smtClean="0"/>
              <a:t> </a:t>
            </a:r>
            <a:r>
              <a:rPr lang="en-US" sz="5600" i="1" dirty="0" smtClean="0"/>
              <a:t>Onset</a:t>
            </a:r>
            <a:endParaRPr lang="en-IN" sz="5600" i="1" dirty="0" smtClean="0"/>
          </a:p>
          <a:p>
            <a:pPr>
              <a:buNone/>
            </a:pPr>
            <a:r>
              <a:rPr lang="en-IN" sz="4900" dirty="0" smtClean="0"/>
              <a:t>Dutch (</a:t>
            </a:r>
            <a:r>
              <a:rPr lang="en-IN" sz="4900" dirty="0" err="1" smtClean="0"/>
              <a:t>Booij</a:t>
            </a:r>
            <a:r>
              <a:rPr lang="en-IN" sz="4900" dirty="0" smtClean="0"/>
              <a:t> 1995), Western </a:t>
            </a:r>
            <a:r>
              <a:rPr lang="en-IN" sz="4900" dirty="0" err="1" smtClean="0"/>
              <a:t>Arrernte</a:t>
            </a:r>
            <a:endParaRPr lang="en-IN" sz="4900" dirty="0" smtClean="0"/>
          </a:p>
          <a:p>
            <a:pPr>
              <a:buNone/>
            </a:pPr>
            <a:r>
              <a:rPr lang="en-IN" sz="4900" dirty="0" smtClean="0"/>
              <a:t>(</a:t>
            </a:r>
            <a:r>
              <a:rPr lang="en-IN" sz="4900" dirty="0" err="1" smtClean="0"/>
              <a:t>Strehlow</a:t>
            </a:r>
            <a:r>
              <a:rPr lang="en-IN" sz="4900" dirty="0" smtClean="0"/>
              <a:t> 1942; Davis 1988; Downing 1998</a:t>
            </a:r>
            <a:r>
              <a:rPr lang="en-IN" sz="4900" dirty="0" smtClean="0"/>
              <a:t>)</a:t>
            </a:r>
          </a:p>
          <a:p>
            <a:pPr>
              <a:buNone/>
            </a:pPr>
            <a:endParaRPr lang="en-IN" sz="4900" dirty="0" smtClean="0"/>
          </a:p>
          <a:p>
            <a:pPr>
              <a:buNone/>
            </a:pPr>
            <a:r>
              <a:rPr lang="en-US" sz="5600" dirty="0" smtClean="0"/>
              <a:t> </a:t>
            </a:r>
            <a:r>
              <a:rPr lang="en-US" sz="5600" i="1" dirty="0" smtClean="0"/>
              <a:t>Low-sonority </a:t>
            </a:r>
            <a:r>
              <a:rPr lang="en-US" sz="5600" i="1" dirty="0" smtClean="0"/>
              <a:t>onset</a:t>
            </a:r>
            <a:endParaRPr lang="en-IN" sz="5600" i="1" dirty="0" smtClean="0"/>
          </a:p>
          <a:p>
            <a:pPr>
              <a:buNone/>
            </a:pPr>
            <a:r>
              <a:rPr lang="en-IN" sz="4900" dirty="0" err="1" smtClean="0"/>
              <a:t>Pirahã</a:t>
            </a:r>
            <a:r>
              <a:rPr lang="en-IN" sz="4900" dirty="0" smtClean="0"/>
              <a:t> (Everett &amp; Everett 1984), </a:t>
            </a:r>
            <a:r>
              <a:rPr lang="en-IN" sz="4900" dirty="0" err="1" smtClean="0"/>
              <a:t>Niuafo'ou</a:t>
            </a:r>
            <a:endParaRPr lang="en-IN" sz="4900" dirty="0" smtClean="0"/>
          </a:p>
          <a:p>
            <a:pPr>
              <a:buNone/>
            </a:pPr>
            <a:r>
              <a:rPr lang="en-IN" sz="4900" dirty="0" smtClean="0"/>
              <a:t>(Tsukamoto 1998; de Lacy 2000, 2001)</a:t>
            </a:r>
          </a:p>
          <a:p>
            <a:pPr>
              <a:buNone/>
            </a:pPr>
            <a:endParaRPr lang="en-US" sz="5600" dirty="0" smtClean="0"/>
          </a:p>
          <a:p>
            <a:pPr>
              <a:buNone/>
            </a:pPr>
            <a:r>
              <a:rPr lang="en-US" sz="5600" b="1" dirty="0" smtClean="0"/>
              <a:t>C </a:t>
            </a:r>
            <a:r>
              <a:rPr lang="en-US" sz="5600" b="1" baseline="-25000" dirty="0" smtClean="0"/>
              <a:t>[+</a:t>
            </a:r>
            <a:r>
              <a:rPr lang="en-US" sz="5600" b="1" baseline="-25000" dirty="0" err="1" smtClean="0"/>
              <a:t>rel</a:t>
            </a:r>
            <a:r>
              <a:rPr lang="en-US" sz="5600" b="1" baseline="-25000" dirty="0" smtClean="0"/>
              <a:t>]</a:t>
            </a:r>
            <a:endParaRPr lang="en-IN" sz="5600" b="1" dirty="0" smtClean="0"/>
          </a:p>
          <a:p>
            <a:pPr>
              <a:buNone/>
            </a:pPr>
            <a:r>
              <a:rPr lang="en-US" sz="4900" dirty="0" smtClean="0"/>
              <a:t>Supra-laryngeal place</a:t>
            </a:r>
            <a:endParaRPr lang="en-IN" sz="4900" dirty="0" smtClean="0"/>
          </a:p>
          <a:p>
            <a:pPr>
              <a:buNone/>
            </a:pPr>
            <a:r>
              <a:rPr lang="en-IN" sz="4900" dirty="0" err="1" smtClean="0"/>
              <a:t>Chamicuro</a:t>
            </a:r>
            <a:r>
              <a:rPr lang="en-IN" sz="4900" dirty="0" smtClean="0"/>
              <a:t> (Parker 2001)</a:t>
            </a:r>
          </a:p>
          <a:p>
            <a:pPr>
              <a:buNone/>
            </a:pPr>
            <a:endParaRPr lang="en-US" sz="5600" dirty="0" smtClean="0"/>
          </a:p>
          <a:p>
            <a:pPr>
              <a:buNone/>
            </a:pPr>
            <a:r>
              <a:rPr lang="en-US" sz="5600" b="1" dirty="0" smtClean="0"/>
              <a:t>V</a:t>
            </a:r>
            <a:r>
              <a:rPr lang="en-US" sz="5600" b="1" dirty="0" smtClean="0"/>
              <a:t>:</a:t>
            </a:r>
            <a:endParaRPr lang="en-IN" sz="5600" b="1" dirty="0" smtClean="0"/>
          </a:p>
          <a:p>
            <a:pPr>
              <a:buNone/>
            </a:pPr>
            <a:r>
              <a:rPr lang="en-US" sz="5600" i="1" dirty="0" smtClean="0"/>
              <a:t>High-sonority</a:t>
            </a:r>
            <a:endParaRPr lang="en-IN" sz="5600" i="1" dirty="0" smtClean="0"/>
          </a:p>
          <a:p>
            <a:pPr>
              <a:buNone/>
            </a:pPr>
            <a:r>
              <a:rPr lang="en-IN" sz="4900" dirty="0" err="1" smtClean="0"/>
              <a:t>Yawelmani</a:t>
            </a:r>
            <a:r>
              <a:rPr lang="en-IN" sz="4900" dirty="0" smtClean="0"/>
              <a:t> </a:t>
            </a:r>
            <a:r>
              <a:rPr lang="en-IN" sz="4900" dirty="0" err="1" smtClean="0"/>
              <a:t>Yokuts</a:t>
            </a:r>
            <a:r>
              <a:rPr lang="en-IN" sz="4900" dirty="0" smtClean="0"/>
              <a:t> (Newman 1944; Kuroda</a:t>
            </a:r>
          </a:p>
          <a:p>
            <a:pPr>
              <a:buNone/>
            </a:pPr>
            <a:r>
              <a:rPr lang="en-IN" sz="4900" dirty="0" smtClean="0"/>
              <a:t>1967; </a:t>
            </a:r>
            <a:r>
              <a:rPr lang="en-IN" sz="4900" dirty="0" err="1" smtClean="0"/>
              <a:t>Kisseberth</a:t>
            </a:r>
            <a:r>
              <a:rPr lang="en-IN" sz="4900" dirty="0" smtClean="0"/>
              <a:t> 1969; </a:t>
            </a:r>
            <a:r>
              <a:rPr lang="en-IN" sz="4900" dirty="0" err="1" smtClean="0"/>
              <a:t>Archangeli</a:t>
            </a:r>
            <a:r>
              <a:rPr lang="en-IN" sz="4900" dirty="0" smtClean="0"/>
              <a:t> 1984)</a:t>
            </a:r>
          </a:p>
          <a:p>
            <a:pPr>
              <a:buNone/>
            </a:pPr>
            <a:endParaRPr lang="en-US" sz="5600" dirty="0" smtClean="0"/>
          </a:p>
          <a:p>
            <a:pPr>
              <a:buNone/>
            </a:pPr>
            <a:r>
              <a:rPr lang="en-US" sz="5600" b="1" dirty="0" smtClean="0"/>
              <a:t>σ</a:t>
            </a:r>
            <a:r>
              <a:rPr lang="en-US" sz="5600" b="1" baseline="-25000" dirty="0" smtClean="0"/>
              <a:t>1</a:t>
            </a:r>
            <a:endParaRPr lang="en-IN" sz="5600" b="1" dirty="0" smtClean="0"/>
          </a:p>
          <a:p>
            <a:pPr>
              <a:buNone/>
            </a:pPr>
            <a:r>
              <a:rPr lang="en-US" sz="5600" i="1" dirty="0" smtClean="0"/>
              <a:t>Onset</a:t>
            </a:r>
            <a:endParaRPr lang="en-IN" sz="5600" i="1" dirty="0" smtClean="0"/>
          </a:p>
          <a:p>
            <a:pPr>
              <a:buNone/>
            </a:pPr>
            <a:r>
              <a:rPr lang="en-IN" sz="4900" dirty="0" smtClean="0"/>
              <a:t>Arapaho (Salzmann 1956), </a:t>
            </a:r>
            <a:r>
              <a:rPr lang="en-IN" sz="4900" dirty="0" err="1" smtClean="0"/>
              <a:t>Guhang</a:t>
            </a:r>
            <a:r>
              <a:rPr lang="en-IN" sz="4900" dirty="0" smtClean="0"/>
              <a:t> </a:t>
            </a:r>
            <a:r>
              <a:rPr lang="en-IN" sz="4900" dirty="0" err="1" smtClean="0"/>
              <a:t>Ifugao</a:t>
            </a:r>
            <a:endParaRPr lang="en-IN" sz="4900" dirty="0" smtClean="0"/>
          </a:p>
          <a:p>
            <a:pPr>
              <a:buNone/>
            </a:pPr>
            <a:r>
              <a:rPr lang="en-IN" sz="4900" dirty="0" smtClean="0"/>
              <a:t>(Newell 1956, </a:t>
            </a:r>
            <a:r>
              <a:rPr lang="en-IN" sz="4900" dirty="0" err="1" smtClean="0"/>
              <a:t>Landman</a:t>
            </a:r>
            <a:r>
              <a:rPr lang="en-IN" sz="4900" dirty="0" smtClean="0"/>
              <a:t> 1999)</a:t>
            </a:r>
          </a:p>
          <a:p>
            <a:pPr>
              <a:buNone/>
            </a:pPr>
            <a:r>
              <a:rPr lang="en-US" sz="5600" dirty="0" smtClean="0"/>
              <a:t> </a:t>
            </a:r>
            <a:endParaRPr lang="en-IN" sz="5600" dirty="0" smtClean="0"/>
          </a:p>
          <a:p>
            <a:pPr>
              <a:buNone/>
            </a:pPr>
            <a:r>
              <a:rPr lang="en-US" sz="5600" i="1" dirty="0" smtClean="0"/>
              <a:t>Low-sonority onset</a:t>
            </a:r>
            <a:endParaRPr lang="en-IN" sz="5600" i="1" dirty="0" smtClean="0"/>
          </a:p>
          <a:p>
            <a:pPr>
              <a:buNone/>
            </a:pPr>
            <a:r>
              <a:rPr lang="en-IN" sz="4900" dirty="0" smtClean="0"/>
              <a:t>Mongolian (Ramsey 1987), </a:t>
            </a:r>
            <a:r>
              <a:rPr lang="en-IN" sz="4900" dirty="0" err="1" smtClean="0"/>
              <a:t>Kuman</a:t>
            </a:r>
            <a:r>
              <a:rPr lang="en-IN" sz="4900" dirty="0" smtClean="0"/>
              <a:t> (Lynch</a:t>
            </a:r>
          </a:p>
          <a:p>
            <a:pPr>
              <a:buNone/>
            </a:pPr>
            <a:r>
              <a:rPr lang="en-IN" sz="4900" dirty="0" smtClean="0"/>
              <a:t>1983; Blevins 1994), </a:t>
            </a:r>
            <a:r>
              <a:rPr lang="en-IN" sz="4900" dirty="0" err="1" smtClean="0"/>
              <a:t>Mbabaram</a:t>
            </a:r>
            <a:r>
              <a:rPr lang="en-IN" sz="4900" dirty="0" smtClean="0"/>
              <a:t> (Dixon 1991),</a:t>
            </a:r>
          </a:p>
          <a:p>
            <a:pPr>
              <a:buNone/>
            </a:pPr>
            <a:r>
              <a:rPr lang="en-IN" sz="4900" dirty="0" err="1" smtClean="0"/>
              <a:t>Campidanian</a:t>
            </a:r>
            <a:r>
              <a:rPr lang="en-IN" sz="4900" dirty="0" smtClean="0"/>
              <a:t> Sardinian (</a:t>
            </a:r>
            <a:r>
              <a:rPr lang="en-IN" sz="4900" dirty="0" err="1" smtClean="0"/>
              <a:t>Bolognesi</a:t>
            </a:r>
            <a:r>
              <a:rPr lang="en-IN" sz="4900" dirty="0" smtClean="0"/>
              <a:t> 1998)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Positional Constraints for weak positions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of positional reduction or augmentation with another phonological process in a common context.</a:t>
            </a:r>
          </a:p>
          <a:p>
            <a:r>
              <a:rPr lang="en-US" dirty="0" smtClean="0"/>
              <a:t>The “other” process may be phonologically or morphologically motivated.</a:t>
            </a:r>
          </a:p>
          <a:p>
            <a:r>
              <a:rPr lang="en-US" dirty="0" smtClean="0"/>
              <a:t>The logical possibilities as well as natural language data available are complex and many. But….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Guugu</a:t>
            </a:r>
            <a:r>
              <a:rPr lang="en-US" dirty="0" smtClean="0"/>
              <a:t> </a:t>
            </a:r>
            <a:r>
              <a:rPr lang="en-US" dirty="0" err="1" smtClean="0"/>
              <a:t>Yimidhirr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err="1" smtClean="0"/>
              <a:t>Ist</a:t>
            </a:r>
            <a:r>
              <a:rPr lang="en-US" sz="2800" b="1" dirty="0" smtClean="0"/>
              <a:t> σ heavy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waa</a:t>
            </a:r>
            <a:r>
              <a:rPr lang="en-US" sz="2800" dirty="0" err="1" smtClean="0"/>
              <a:t>ɽigan</a:t>
            </a:r>
            <a:r>
              <a:rPr lang="en-US" sz="2800" dirty="0" smtClean="0"/>
              <a:t>	‘moon’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waa</a:t>
            </a:r>
            <a:r>
              <a:rPr lang="en-US" sz="2800" dirty="0" err="1" smtClean="0"/>
              <a:t>ḏa</a:t>
            </a:r>
            <a:r>
              <a:rPr lang="en-US" sz="2800" dirty="0" smtClean="0"/>
              <a:t>	</a:t>
            </a:r>
            <a:r>
              <a:rPr lang="en-US" sz="2800" dirty="0" smtClean="0"/>
              <a:t>‘</a:t>
            </a:r>
            <a:r>
              <a:rPr lang="en-US" sz="2800" dirty="0" smtClean="0"/>
              <a:t>crow’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guu</a:t>
            </a:r>
            <a:r>
              <a:rPr lang="en-US" sz="2800" dirty="0" err="1" smtClean="0"/>
              <a:t>ɽumugu</a:t>
            </a:r>
            <a:r>
              <a:rPr lang="en-US" sz="2800" dirty="0" smtClean="0"/>
              <a:t>	‘meat hawk’</a:t>
            </a:r>
            <a:endParaRPr lang="en-IN" sz="2800" dirty="0" smtClean="0"/>
          </a:p>
          <a:p>
            <a:pPr>
              <a:buNone/>
            </a:pPr>
            <a:r>
              <a:rPr lang="en-US" sz="2800" b="1" dirty="0" smtClean="0"/>
              <a:t>2</a:t>
            </a:r>
            <a:r>
              <a:rPr lang="en-US" sz="2800" b="1" baseline="30000" dirty="0" smtClean="0"/>
              <a:t>nd</a:t>
            </a:r>
            <a:r>
              <a:rPr lang="en-US" sz="2800" b="1" dirty="0" smtClean="0"/>
              <a:t> </a:t>
            </a:r>
            <a:r>
              <a:rPr lang="en-US" sz="2800" b="1" dirty="0" smtClean="0"/>
              <a:t>σ heavy</a:t>
            </a:r>
            <a:endParaRPr lang="en-IN" sz="2800" dirty="0" smtClean="0"/>
          </a:p>
          <a:p>
            <a:pPr lvl="0">
              <a:buNone/>
            </a:pPr>
            <a:r>
              <a:rPr lang="en-US" sz="2800" dirty="0" err="1" smtClean="0"/>
              <a:t>da</a:t>
            </a:r>
            <a:r>
              <a:rPr lang="en-US" sz="2800" b="1" dirty="0" err="1" smtClean="0"/>
              <a:t>waa</a:t>
            </a:r>
            <a:r>
              <a:rPr lang="en-US" sz="2800" dirty="0" err="1" smtClean="0"/>
              <a:t>ɽ</a:t>
            </a:r>
            <a:r>
              <a:rPr lang="en-US" sz="2800" dirty="0" smtClean="0"/>
              <a:t>	</a:t>
            </a:r>
            <a:r>
              <a:rPr lang="en-US" sz="2800" dirty="0" smtClean="0"/>
              <a:t>‘</a:t>
            </a:r>
            <a:r>
              <a:rPr lang="en-US" sz="2800" dirty="0" smtClean="0"/>
              <a:t>star’</a:t>
            </a:r>
            <a:endParaRPr lang="en-IN" sz="2800" dirty="0" smtClean="0"/>
          </a:p>
          <a:p>
            <a:pPr lvl="0">
              <a:buNone/>
            </a:pPr>
            <a:r>
              <a:rPr lang="en-US" sz="2800" dirty="0" err="1" smtClean="0"/>
              <a:t>gam</a:t>
            </a:r>
            <a:r>
              <a:rPr lang="en-US" sz="2800" b="1" dirty="0" err="1" smtClean="0"/>
              <a:t>buu</a:t>
            </a:r>
            <a:r>
              <a:rPr lang="en-US" sz="2800" dirty="0" err="1" smtClean="0"/>
              <a:t>gu</a:t>
            </a:r>
            <a:r>
              <a:rPr lang="en-US" sz="2800" dirty="0" smtClean="0"/>
              <a:t>	‘head’</a:t>
            </a:r>
            <a:endParaRPr lang="en-IN" sz="2800" dirty="0" smtClean="0"/>
          </a:p>
          <a:p>
            <a:pPr lvl="0">
              <a:buNone/>
            </a:pPr>
            <a:r>
              <a:rPr lang="en-US" sz="2800" dirty="0" err="1" smtClean="0"/>
              <a:t>ḏa</a:t>
            </a:r>
            <a:r>
              <a:rPr lang="en-US" sz="2800" b="1" dirty="0" err="1" smtClean="0"/>
              <a:t>maa</a:t>
            </a:r>
            <a:r>
              <a:rPr lang="en-US" sz="2800" dirty="0" err="1" smtClean="0"/>
              <a:t>ɽbina</a:t>
            </a:r>
            <a:r>
              <a:rPr lang="en-US" sz="2800" dirty="0" smtClean="0"/>
              <a:t>	‘magpie goose’</a:t>
            </a:r>
            <a:endParaRPr lang="en-IN" sz="2800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</a:t>
            </a:r>
            <a:r>
              <a:rPr lang="en-US" sz="2800" b="1" dirty="0" smtClean="0"/>
              <a:t>and 2</a:t>
            </a:r>
            <a:r>
              <a:rPr lang="en-US" sz="2800" b="1" baseline="30000" dirty="0" smtClean="0"/>
              <a:t>nd</a:t>
            </a:r>
            <a:r>
              <a:rPr lang="en-US" sz="2800" b="1" dirty="0" smtClean="0"/>
              <a:t> σ heavy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buuɾaa</a:t>
            </a:r>
            <a:r>
              <a:rPr lang="en-US" sz="2800" dirty="0" err="1" smtClean="0"/>
              <a:t>y</a:t>
            </a:r>
            <a:r>
              <a:rPr lang="en-US" sz="2800" dirty="0" smtClean="0"/>
              <a:t>	</a:t>
            </a:r>
            <a:r>
              <a:rPr lang="en-US" sz="2800" dirty="0" smtClean="0"/>
              <a:t>‘</a:t>
            </a:r>
            <a:r>
              <a:rPr lang="en-US" sz="2800" dirty="0" smtClean="0"/>
              <a:t>water’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muuluu</a:t>
            </a:r>
            <a:r>
              <a:rPr lang="en-US" sz="2800" dirty="0" err="1" smtClean="0"/>
              <a:t>mul</a:t>
            </a:r>
            <a:r>
              <a:rPr lang="en-US" sz="2800" dirty="0" smtClean="0"/>
              <a:t>	‘dove’</a:t>
            </a:r>
            <a:endParaRPr lang="en-IN" sz="2800" dirty="0" smtClean="0"/>
          </a:p>
          <a:p>
            <a:pPr lvl="0">
              <a:buNone/>
            </a:pPr>
            <a:r>
              <a:rPr lang="en-US" sz="2800" b="1" dirty="0" err="1" smtClean="0"/>
              <a:t>daaɾaa</a:t>
            </a:r>
            <a:r>
              <a:rPr lang="en-US" sz="2800" dirty="0" err="1" smtClean="0"/>
              <a:t>lŋan</a:t>
            </a:r>
            <a:r>
              <a:rPr lang="en-US" sz="2800" dirty="0" smtClean="0"/>
              <a:t>	‘kangaroo’</a:t>
            </a:r>
            <a:endParaRPr lang="en-IN" sz="2800" dirty="0" smtClean="0"/>
          </a:p>
          <a:p>
            <a:pPr lvl="0">
              <a:buNone/>
            </a:pPr>
            <a:r>
              <a:rPr lang="en-US" sz="2800" dirty="0" err="1" smtClean="0"/>
              <a:t>ɗi</a:t>
            </a:r>
            <a:r>
              <a:rPr lang="en-US" sz="2800" b="1" dirty="0" err="1" smtClean="0"/>
              <a:t>ɽaa</a:t>
            </a:r>
            <a:r>
              <a:rPr lang="en-US" sz="2800" dirty="0" err="1" smtClean="0"/>
              <a:t>yŋguɽ</a:t>
            </a:r>
            <a:r>
              <a:rPr lang="en-US" sz="2800" dirty="0" smtClean="0"/>
              <a:t>	‘old man’</a:t>
            </a:r>
            <a:endParaRPr lang="en-IN" sz="28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477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Positional Faithfulness for weak positions</vt:lpstr>
      <vt:lpstr>Positional Constraints</vt:lpstr>
      <vt:lpstr>Strong and Weak positions</vt:lpstr>
      <vt:lpstr>Positional Faithfulness</vt:lpstr>
      <vt:lpstr>Neutralization restricted to weak position</vt:lpstr>
      <vt:lpstr>Positional Augmentation</vt:lpstr>
      <vt:lpstr>Jennifer Smith (2002)</vt:lpstr>
      <vt:lpstr>Positional Constraints for weak positions</vt:lpstr>
      <vt:lpstr>Guugu Yimidhirr</vt:lpstr>
      <vt:lpstr>Morphological environment</vt:lpstr>
      <vt:lpstr>Bangla</vt:lpstr>
      <vt:lpstr>Conclusion</vt:lpstr>
      <vt:lpstr>Summarizing</vt:lpstr>
      <vt:lpstr>Some more interesting cases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Positional Faithfulness for weak positions</dc:title>
  <dc:creator>Jobammoo</dc:creator>
  <cp:lastModifiedBy>Jobammoo</cp:lastModifiedBy>
  <cp:revision>11</cp:revision>
  <dcterms:created xsi:type="dcterms:W3CDTF">2009-02-17T08:04:13Z</dcterms:created>
  <dcterms:modified xsi:type="dcterms:W3CDTF">2009-02-19T08:04:27Z</dcterms:modified>
</cp:coreProperties>
</file>